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88"/>
  </p:notesMasterIdLst>
  <p:handoutMasterIdLst>
    <p:handoutMasterId r:id="rId89"/>
  </p:handoutMasterIdLst>
  <p:sldIdLst>
    <p:sldId id="256" r:id="rId2"/>
    <p:sldId id="257" r:id="rId3"/>
    <p:sldId id="313" r:id="rId4"/>
    <p:sldId id="314" r:id="rId5"/>
    <p:sldId id="315" r:id="rId6"/>
    <p:sldId id="258" r:id="rId7"/>
    <p:sldId id="259" r:id="rId8"/>
    <p:sldId id="316" r:id="rId9"/>
    <p:sldId id="317" r:id="rId10"/>
    <p:sldId id="318" r:id="rId11"/>
    <p:sldId id="260" r:id="rId12"/>
    <p:sldId id="261" r:id="rId13"/>
    <p:sldId id="320" r:id="rId14"/>
    <p:sldId id="322" r:id="rId15"/>
    <p:sldId id="321" r:id="rId16"/>
    <p:sldId id="262" r:id="rId17"/>
    <p:sldId id="263" r:id="rId18"/>
    <p:sldId id="269" r:id="rId19"/>
    <p:sldId id="270" r:id="rId20"/>
    <p:sldId id="319" r:id="rId21"/>
    <p:sldId id="264" r:id="rId22"/>
    <p:sldId id="265" r:id="rId23"/>
    <p:sldId id="266" r:id="rId24"/>
    <p:sldId id="267" r:id="rId25"/>
    <p:sldId id="268" r:id="rId26"/>
    <p:sldId id="271" r:id="rId27"/>
    <p:sldId id="272" r:id="rId28"/>
    <p:sldId id="273" r:id="rId29"/>
    <p:sldId id="274" r:id="rId30"/>
    <p:sldId id="275" r:id="rId31"/>
    <p:sldId id="276" r:id="rId32"/>
    <p:sldId id="279" r:id="rId33"/>
    <p:sldId id="277" r:id="rId34"/>
    <p:sldId id="278" r:id="rId35"/>
    <p:sldId id="280" r:id="rId36"/>
    <p:sldId id="281" r:id="rId37"/>
    <p:sldId id="282" r:id="rId38"/>
    <p:sldId id="283" r:id="rId39"/>
    <p:sldId id="349" r:id="rId40"/>
    <p:sldId id="353" r:id="rId41"/>
    <p:sldId id="354" r:id="rId42"/>
    <p:sldId id="355" r:id="rId43"/>
    <p:sldId id="350" r:id="rId44"/>
    <p:sldId id="352" r:id="rId45"/>
    <p:sldId id="356" r:id="rId46"/>
    <p:sldId id="357" r:id="rId47"/>
    <p:sldId id="351" r:id="rId48"/>
    <p:sldId id="358" r:id="rId49"/>
    <p:sldId id="359" r:id="rId50"/>
    <p:sldId id="360" r:id="rId51"/>
    <p:sldId id="361" r:id="rId52"/>
    <p:sldId id="362" r:id="rId53"/>
    <p:sldId id="284" r:id="rId54"/>
    <p:sldId id="285" r:id="rId55"/>
    <p:sldId id="323" r:id="rId56"/>
    <p:sldId id="324" r:id="rId57"/>
    <p:sldId id="286" r:id="rId58"/>
    <p:sldId id="325" r:id="rId59"/>
    <p:sldId id="326" r:id="rId60"/>
    <p:sldId id="327" r:id="rId61"/>
    <p:sldId id="287" r:id="rId62"/>
    <p:sldId id="328" r:id="rId63"/>
    <p:sldId id="329" r:id="rId64"/>
    <p:sldId id="288" r:id="rId65"/>
    <p:sldId id="330" r:id="rId66"/>
    <p:sldId id="331" r:id="rId67"/>
    <p:sldId id="332" r:id="rId68"/>
    <p:sldId id="333" r:id="rId69"/>
    <p:sldId id="335" r:id="rId70"/>
    <p:sldId id="336" r:id="rId71"/>
    <p:sldId id="337" r:id="rId72"/>
    <p:sldId id="338" r:id="rId73"/>
    <p:sldId id="339" r:id="rId74"/>
    <p:sldId id="289" r:id="rId75"/>
    <p:sldId id="340" r:id="rId76"/>
    <p:sldId id="290" r:id="rId77"/>
    <p:sldId id="341" r:id="rId78"/>
    <p:sldId id="342" r:id="rId79"/>
    <p:sldId id="291" r:id="rId80"/>
    <p:sldId id="292" r:id="rId81"/>
    <p:sldId id="343" r:id="rId82"/>
    <p:sldId id="344" r:id="rId83"/>
    <p:sldId id="345" r:id="rId84"/>
    <p:sldId id="346" r:id="rId85"/>
    <p:sldId id="347" r:id="rId86"/>
    <p:sldId id="348" r:id="rId87"/>
  </p:sldIdLst>
  <p:sldSz cx="9144000" cy="6858000" type="screen4x3"/>
  <p:notesSz cx="9144000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39" d="100"/>
          <a:sy n="39" d="100"/>
        </p:scale>
        <p:origin x="-2238" y="-102"/>
      </p:cViewPr>
      <p:guideLst>
        <p:guide orient="horz" pos="2160"/>
        <p:guide pos="28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handoutMaster" Target="handoutMasters/handoutMaster1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90" Type="http://schemas.openxmlformats.org/officeDocument/2006/relationships/presProps" Target="presProps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notesMaster" Target="notesMasters/notesMaster1.xml"/><Relationship Id="rId9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theme" Target="theme/theme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1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EA579A-2A89-4A6E-963E-18C35BE5386B}" type="datetimeFigureOut">
              <a:rPr lang="ru-RU" smtClean="0"/>
              <a:pPr/>
              <a:t>01.03.2021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F74248-B8BA-4DD5-8E85-CA1C7FC5B2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33045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EF2602-2749-4772-9318-BC4DC9BFC3FC}" type="datetimeFigureOut">
              <a:rPr lang="ru-RU" smtClean="0"/>
              <a:pPr/>
              <a:t>01.03.2021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858813-7771-4E3F-A15E-886C8F55C21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24508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858813-7771-4E3F-A15E-886C8F55C216}" type="slidenum">
              <a:rPr lang="ru-RU" smtClean="0"/>
              <a:pPr/>
              <a:t>32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858813-7771-4E3F-A15E-886C8F55C216}" type="slidenum">
              <a:rPr lang="ru-RU" smtClean="0"/>
              <a:pPr/>
              <a:t>55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49483-2416-40AA-A7F7-A101780B7650}" type="datetimeFigureOut">
              <a:rPr lang="ru-RU" smtClean="0"/>
              <a:pPr/>
              <a:t>01.03.2021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3FAC6-376E-4AAB-8425-78E9B5C32B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49483-2416-40AA-A7F7-A101780B7650}" type="datetimeFigureOut">
              <a:rPr lang="ru-RU" smtClean="0"/>
              <a:pPr/>
              <a:t>01.03.2021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3FAC6-376E-4AAB-8425-78E9B5C32B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49483-2416-40AA-A7F7-A101780B7650}" type="datetimeFigureOut">
              <a:rPr lang="ru-RU" smtClean="0"/>
              <a:pPr/>
              <a:t>01.03.2021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3FAC6-376E-4AAB-8425-78E9B5C32B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49483-2416-40AA-A7F7-A101780B7650}" type="datetimeFigureOut">
              <a:rPr lang="ru-RU" smtClean="0"/>
              <a:pPr/>
              <a:t>01.03.2021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3FAC6-376E-4AAB-8425-78E9B5C32B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49483-2416-40AA-A7F7-A101780B7650}" type="datetimeFigureOut">
              <a:rPr lang="ru-RU" smtClean="0"/>
              <a:pPr/>
              <a:t>01.03.2021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3FAC6-376E-4AAB-8425-78E9B5C32B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49483-2416-40AA-A7F7-A101780B7650}" type="datetimeFigureOut">
              <a:rPr lang="ru-RU" smtClean="0"/>
              <a:pPr/>
              <a:t>01.03.2021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3FAC6-376E-4AAB-8425-78E9B5C32B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49483-2416-40AA-A7F7-A101780B7650}" type="datetimeFigureOut">
              <a:rPr lang="ru-RU" smtClean="0"/>
              <a:pPr/>
              <a:t>01.03.2021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3FAC6-376E-4AAB-8425-78E9B5C32B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49483-2416-40AA-A7F7-A101780B7650}" type="datetimeFigureOut">
              <a:rPr lang="ru-RU" smtClean="0"/>
              <a:pPr/>
              <a:t>01.03.2021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3FAC6-376E-4AAB-8425-78E9B5C32B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49483-2416-40AA-A7F7-A101780B7650}" type="datetimeFigureOut">
              <a:rPr lang="ru-RU" smtClean="0"/>
              <a:pPr/>
              <a:t>01.03.2021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3FAC6-376E-4AAB-8425-78E9B5C32B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49483-2416-40AA-A7F7-A101780B7650}" type="datetimeFigureOut">
              <a:rPr lang="ru-RU" smtClean="0"/>
              <a:pPr/>
              <a:t>01.03.2021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3FAC6-376E-4AAB-8425-78E9B5C32B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49483-2416-40AA-A7F7-A101780B7650}" type="datetimeFigureOut">
              <a:rPr lang="ru-RU" smtClean="0"/>
              <a:pPr/>
              <a:t>01.03.2021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3FAC6-376E-4AAB-8425-78E9B5C32B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549483-2416-40AA-A7F7-A101780B7650}" type="datetimeFigureOut">
              <a:rPr lang="ru-RU" smtClean="0"/>
              <a:pPr/>
              <a:t>01.03.2021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63FAC6-376E-4AAB-8425-78E9B5C32B7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1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4.wmf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5.wmf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6.wmf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76673"/>
            <a:ext cx="7772400" cy="1296143"/>
          </a:xfrm>
        </p:spPr>
        <p:txBody>
          <a:bodyPr/>
          <a:lstStyle/>
          <a:p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648" y="1988840"/>
            <a:ext cx="6400800" cy="3649960"/>
          </a:xfrm>
        </p:spPr>
        <p:txBody>
          <a:bodyPr/>
          <a:lstStyle/>
          <a:p>
            <a:pPr hangingPunct="0"/>
            <a:r>
              <a:rPr lang="ru-RU" sz="4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ТАРИФНОЕ И НЕТАРИФНОЕ ТАМОЖЕННОЕ</a:t>
            </a:r>
            <a:endParaRPr lang="ru-RU" sz="4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hangingPunct="0"/>
            <a:r>
              <a:rPr lang="ru-RU" sz="4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РЕГУЛИРОВАНИЕ</a:t>
            </a:r>
            <a:endParaRPr lang="ru-RU" sz="4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Виды таможенного тарифа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071678"/>
            <a:ext cx="7239000" cy="4384058"/>
          </a:xfrm>
        </p:spPr>
        <p:txBody>
          <a:bodyPr>
            <a:norm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Импортный таможенный тариф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Экспортный таможенный тариф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Схема таможенного тарифа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9725"/>
          <a:ext cx="8115328" cy="2404864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2566493"/>
                <a:gridCol w="2414277"/>
                <a:gridCol w="3134558"/>
              </a:tblGrid>
              <a:tr h="2404864">
                <a:tc>
                  <a:txBody>
                    <a:bodyPr/>
                    <a:lstStyle/>
                    <a:p>
                      <a:pPr algn="ctr"/>
                      <a:endParaRPr lang="ru-RU" sz="40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ru-RU" sz="4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Код по ТН ВЭД</a:t>
                      </a:r>
                      <a:endParaRPr lang="ru-RU" sz="4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0433" marR="804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Наимено-вание</a:t>
                      </a:r>
                      <a:r>
                        <a:rPr lang="ru-RU" sz="40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товара</a:t>
                      </a:r>
                      <a:endParaRPr lang="ru-RU" sz="4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0433" marR="804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Ставка таможенной пошлины</a:t>
                      </a:r>
                      <a:endParaRPr lang="ru-RU" sz="4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0433" marR="804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Таможенная пошлина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/>
              <a:t>- 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косвенный налог (обязательный платеж), который взимается таможенными органами при пересечении товарами таможенной границы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7239000" cy="2143140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Зачисление и распределение сумм ввозных таможенных пошлин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500306"/>
            <a:ext cx="7239000" cy="3955430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в доход бюджетов государств-членов осуществляются в порядке согласно </a:t>
            </a:r>
            <a:r>
              <a:rPr lang="ru-RU" dirty="0" smtClean="0"/>
              <a:t>"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Договору о Евразийском экономическом союзе" (Подписан в г. Астане 29.05.2014 г.) Приложение № 5 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537324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Суммы ввозных таможенных пошлин подлежат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357430"/>
            <a:ext cx="8075240" cy="4098306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зачислению в национальной валюте на единый счет уполномоченного органа того государства-члена, в котором они подлежат уплате </a:t>
            </a: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России уполномоченным органом является Федеральное казначейство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296608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Нормативы распределения сумм ввозных таможенных пошлин для каждого государства-члена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еаэс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496"/>
            <a:ext cx="7239000" cy="3598240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Республика Армения - 1,11 %;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Республика Беларусь - 4,56 %;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Республика Казахстан - 7,11 %;</a:t>
            </a: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Кыргызская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Республика - 1,9 %;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Российская Федерация - 85,32 %.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Ставка таможенной пошлины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это относительный количественный показатель, характеризующий степень обложения товара таможенной пошлиной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29600" cy="1309824"/>
          </a:xfrm>
        </p:spPr>
        <p:txBody>
          <a:bodyPr>
            <a:no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Виды ставок таможенных пошлин, указанные в таможенном тарифе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357430"/>
            <a:ext cx="8229600" cy="376873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1. Адвалорные</a:t>
            </a:r>
          </a:p>
          <a:p>
            <a:pPr algn="ctr"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2. Специфические</a:t>
            </a:r>
          </a:p>
          <a:p>
            <a:pPr algn="ctr"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3. Смешанные (комбинированные)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537324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Определение суммы пошлины  с применением адвалорной ставки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Формула" r:id="rId3" imgW="114120" imgH="215640" progId="Equation.3">
                  <p:embed/>
                </p:oleObj>
              </mc:Choice>
              <mc:Fallback>
                <p:oleObj name="Формула" r:id="rId3" imgW="114120" imgH="2156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1265238" y="2257426"/>
          <a:ext cx="5592778" cy="27353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Формула" r:id="rId5" imgW="914400" imgH="393480" progId="Equation.3">
                  <p:embed/>
                </p:oleObj>
              </mc:Choice>
              <mc:Fallback>
                <p:oleObj name="Формула" r:id="rId5" imgW="914400" imgH="3934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5238" y="2257426"/>
                        <a:ext cx="5592778" cy="273530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68478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Определение суммы пошлины  с применением специфической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ставки ставки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428868"/>
            <a:ext cx="8229600" cy="3697295"/>
          </a:xfrm>
        </p:spPr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8673" name="Object 1"/>
          <p:cNvGraphicFramePr>
            <a:graphicFrameLocks noChangeAspect="1"/>
          </p:cNvGraphicFramePr>
          <p:nvPr/>
        </p:nvGraphicFramePr>
        <p:xfrm>
          <a:off x="3822700" y="2757488"/>
          <a:ext cx="839788" cy="1484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76" name="Формула" r:id="rId3" imgW="114120" imgH="215640" progId="Equation.3">
                  <p:embed/>
                </p:oleObj>
              </mc:Choice>
              <mc:Fallback>
                <p:oleObj name="Формула" r:id="rId3" imgW="114120" imgH="215640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2700" y="2757488"/>
                        <a:ext cx="839788" cy="14843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8675" name="Object 3"/>
          <p:cNvGraphicFramePr>
            <a:graphicFrameLocks noChangeAspect="1"/>
          </p:cNvGraphicFramePr>
          <p:nvPr/>
        </p:nvGraphicFramePr>
        <p:xfrm>
          <a:off x="1285852" y="3071810"/>
          <a:ext cx="7143800" cy="1857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77" name="Формула" r:id="rId5" imgW="1040948" imgH="228501" progId="Equation.3">
                  <p:embed/>
                </p:oleObj>
              </mc:Choice>
              <mc:Fallback>
                <p:oleObj name="Формула" r:id="rId5" imgW="1040948" imgH="228501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5852" y="3071810"/>
                        <a:ext cx="7143800" cy="1857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 вопрос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3921299"/>
          </a:xfrm>
        </p:spPr>
        <p:txBody>
          <a:bodyPr/>
          <a:lstStyle/>
          <a:p>
            <a:pPr lvl="0" algn="ctr"/>
            <a:r>
              <a:rPr lang="ru-RU" sz="4000" b="1" i="1" u="sng" dirty="0">
                <a:latin typeface="Times New Roman" pitchFamily="18" charset="0"/>
                <a:cs typeface="Times New Roman" pitchFamily="18" charset="0"/>
              </a:rPr>
              <a:t>Таможенный тариф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394448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Смешанная (комбинированная) ставка предполагает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14554"/>
            <a:ext cx="7239000" cy="4241182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Одновременное применение и адвалорной и специфической ставки пошлин.  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Выбор той из них, которая дает наибольшую сумму пошлины. 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Особые виды ставок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Могут вводиться при ввозе отдельных видов товаров сверх ставок таможенного тарифа</a:t>
            </a:r>
          </a:p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1. Специальные</a:t>
            </a:r>
          </a:p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2. Антидемпинговые</a:t>
            </a:r>
          </a:p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3. Компенсационные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Сезонные ставки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816423"/>
          </a:xfrm>
        </p:spPr>
        <p:txBody>
          <a:bodyPr>
            <a:normAutofit/>
          </a:bodyPr>
          <a:lstStyle/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Могут вводиться временно вместо ставок таможенного тарифа для 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оперативного регулирования ввоза и вывоза товаров 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42194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Виды ставок таможенных пошлин в зависимости от страны происхождения товаров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3849291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1. Базовые (указаны в таможенном тарифе)</a:t>
            </a:r>
          </a:p>
          <a:p>
            <a:pPr algn="ctr"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2. Максимальные (базовые с коэффициентом 2)</a:t>
            </a:r>
          </a:p>
          <a:p>
            <a:pPr algn="ctr"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3. Преференциальные (базовые с коэффициентом  0,75)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58218"/>
          </a:xfrm>
        </p:spPr>
        <p:txBody>
          <a:bodyPr>
            <a:no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Не облагаются таможенными пошлинами товары, происходящие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068960"/>
            <a:ext cx="8229600" cy="305720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1. Из наименее развитых стран</a:t>
            </a:r>
          </a:p>
          <a:p>
            <a:pPr algn="ctr"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2. Из стран СНГ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Освобождаются от уплаты таможенных пошлин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1. Транспортные средства международной перевозки</a:t>
            </a:r>
          </a:p>
          <a:p>
            <a:pPr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2. Валюта</a:t>
            </a:r>
          </a:p>
          <a:p>
            <a:pPr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3. Товары, перемещаемые представителями иностранных государств</a:t>
            </a:r>
          </a:p>
          <a:p>
            <a:pPr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4. Товары, перемещаемые физическими лицами (в пределах ограничений)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2 вопрос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sz="4000" b="1" i="1" u="sng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4000" b="1" i="1" u="sng" dirty="0" smtClean="0">
                <a:latin typeface="Times New Roman" pitchFamily="18" charset="0"/>
                <a:cs typeface="Times New Roman" pitchFamily="18" charset="0"/>
              </a:rPr>
              <a:t>Таможенные платежи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Таможенные платежи 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 hangingPunct="0"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- это все виды платежей, взимаемых таможенными органами в соответствии с действующим законодательством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Виды таможенных платежей 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hangingPunct="0"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- Таможенные пошлины (ввозные, вывозные);</a:t>
            </a:r>
          </a:p>
          <a:p>
            <a:pPr hangingPunct="0"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- Акцизы;</a:t>
            </a:r>
          </a:p>
          <a:p>
            <a:pPr hangingPunct="0"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- Налог на добавленную стоимость;</a:t>
            </a:r>
          </a:p>
          <a:p>
            <a:pPr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- Таможенные сборы  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ХАРАКТЕРИСТИКА ТАМОЖЕННЫХ ПЛАТЕЖЕЙ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Начисляются и перечисляются в национальной  валюте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Зачисляются на единый счет уполномоченного органа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Уплачиваются предварительно (авансом)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исключительных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случаях может быть предоставлена отсрочка (рассрочка) при предоставлении обеспечения уплаты (на срок до 6 месяцев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2323142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две группа методов государственного регулирования внешнеэкономической деятельности: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496"/>
            <a:ext cx="7239000" cy="3598240"/>
          </a:xfrm>
        </p:spPr>
        <p:txBody>
          <a:bodyPr/>
          <a:lstStyle/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таможенно-тарифные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основанные на применении таможенного тарифа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нетарифные, носящие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ограничительно-запретительный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характер.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394448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ВАРИАНТЫ ОБЕСПЕЧЕНИЯ УПЛАТЫ ТАМОЖЕННЫХ ПЛАТЕЖЕЙ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28802"/>
            <a:ext cx="7239000" cy="4526934"/>
          </a:xfrm>
        </p:spPr>
        <p:txBody>
          <a:bodyPr>
            <a:normAutofit/>
          </a:bodyPr>
          <a:lstStyle/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Гарантия банка</a:t>
            </a:r>
          </a:p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Поручительство</a:t>
            </a:r>
          </a:p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Страхование</a:t>
            </a:r>
          </a:p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Залог имущества</a:t>
            </a:r>
          </a:p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Денежный залог 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АКЦИЗЫ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4554551"/>
          </a:xfrm>
        </p:spPr>
        <p:txBody>
          <a:bodyPr>
            <a:normAutofit/>
          </a:bodyPr>
          <a:lstStyle/>
          <a:p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косвенный налог, которым облагаются некоторые виды товаров при их ввозе 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ПОДАКЦИЗНЫЕ ТОВАРЫ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Спиртосодержащая продукция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Алкогольные напитки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Табачные изделия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Легковые автомобили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Мотоциклы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Горюче-смазочные материалы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39850"/>
          </a:xfrm>
        </p:spPr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НАЧИСЛЕНИЕ АКЦИЗОВ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-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если ставка  в %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0721" name="Object 1"/>
          <p:cNvGraphicFramePr>
            <a:graphicFrameLocks noChangeAspect="1"/>
          </p:cNvGraphicFramePr>
          <p:nvPr/>
        </p:nvGraphicFramePr>
        <p:xfrm>
          <a:off x="304964" y="2214554"/>
          <a:ext cx="7624622" cy="21431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22" name="Формула" r:id="rId3" imgW="1206360" imgH="393480" progId="Equation.3">
                  <p:embed/>
                </p:oleObj>
              </mc:Choice>
              <mc:Fallback>
                <p:oleObj name="Формула" r:id="rId3" imgW="1206360" imgH="393480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964" y="2214554"/>
                        <a:ext cx="7624622" cy="214314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НАЧИСЛЕНИЕ АКЦИЗОВ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если ставка в рублях</a:t>
            </a:r>
          </a:p>
          <a:p>
            <a:pPr>
              <a:buFontTx/>
              <a:buChar char="-"/>
            </a:pP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86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6865" name="Object 1"/>
          <p:cNvGraphicFramePr>
            <a:graphicFrameLocks noChangeAspect="1"/>
          </p:cNvGraphicFramePr>
          <p:nvPr/>
        </p:nvGraphicFramePr>
        <p:xfrm>
          <a:off x="1500166" y="2857496"/>
          <a:ext cx="6357982" cy="13573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66" name="Формула" r:id="rId3" imgW="672808" imgH="215806" progId="Equation.3">
                  <p:embed/>
                </p:oleObj>
              </mc:Choice>
              <mc:Fallback>
                <p:oleObj name="Формула" r:id="rId3" imgW="672808" imgH="215806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0166" y="2857496"/>
                        <a:ext cx="6357982" cy="135732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НАЛОГ НА ДОБАВЛЕННУЮ СТОИМОСТЬ</a:t>
            </a:r>
            <a:endParaRPr lang="ru-RU" sz="40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косвенный налог, представляющий собой форму изъятия в бюджет части добавленной стоимости, уплачивается при ввозе товаров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НАЧИСЛЕНИЕ НДС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7889" name="Object 1"/>
          <p:cNvGraphicFramePr>
            <a:graphicFrameLocks noChangeAspect="1"/>
          </p:cNvGraphicFramePr>
          <p:nvPr/>
        </p:nvGraphicFramePr>
        <p:xfrm>
          <a:off x="0" y="2571744"/>
          <a:ext cx="8572528" cy="21431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890" name="Формула" r:id="rId3" imgW="1701720" imgH="393480" progId="Equation.3">
                  <p:embed/>
                </p:oleObj>
              </mc:Choice>
              <mc:Fallback>
                <p:oleObj name="Формула" r:id="rId3" imgW="1701720" imgH="393480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2571744"/>
                        <a:ext cx="8572528" cy="214314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СТАВКИ НДС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-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10%  при ввозе продуктов питания (по   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перечню)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детских товаров (по перечню)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лекарственных средств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печатных изданий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-20 % при ввозе других товаров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- 0% при экспорте товаров 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ТАМОЖЕННЫЕ СБОРЫ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 таможенное оформление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 таможенное сопровождение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 хранение товаров и транспортных средств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 принятие предварительного решения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 консультирование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 вопрос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14488"/>
            <a:ext cx="7239000" cy="2857520"/>
          </a:xfrm>
        </p:spPr>
        <p:txBody>
          <a:bodyPr/>
          <a:lstStyle/>
          <a:p>
            <a:endParaRPr lang="ru-RU" dirty="0" smtClean="0"/>
          </a:p>
          <a:p>
            <a:pPr algn="ctr">
              <a:buNone/>
            </a:pPr>
            <a:r>
              <a:rPr lang="ru-RU" sz="4000" b="1" i="1" u="sng" dirty="0" smtClean="0">
                <a:latin typeface="Times New Roman" pitchFamily="18" charset="0"/>
                <a:cs typeface="Times New Roman" pitchFamily="18" charset="0"/>
              </a:rPr>
              <a:t>Определение страны происхождения</a:t>
            </a:r>
            <a:endParaRPr lang="ru-RU" sz="4000" b="1" i="1" u="sng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Таможенный тариф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3116"/>
            <a:ext cx="7239000" cy="4312620"/>
          </a:xfrm>
        </p:spPr>
        <p:txBody>
          <a:bodyPr/>
          <a:lstStyle/>
          <a:p>
            <a:r>
              <a:rPr lang="ru-RU" dirty="0" smtClean="0"/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единственный экономический инструмент государственного регулирования внешней торговли, использующий всю товарную номенклатуру и используемый всеми странами мира.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Документами, подтверждающими страну происхождения, являются: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-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сертификат о происхождении товара по форме А (для товаров, происходящих из развивающихся и наименее развитых стран);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сертификат о происхождении товара по форме СТ-1 (для товаров, происходящих из стран СНГ);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сертификат о происхождении товара по форме СТ-2 (для товаров, происходящих из Сербии);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декларация о происхождении товара (для товаров, не подпадающих под преференциальный режим).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Сертификат о происхождении товара -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документ, однозначно свидетельствующий о стране происхождения и выданный уполномоченным органом (как правило, торгово-промышленной палатой) страны экспортера на основании экспертизы.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89451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Товар считается происходящим из данной страны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2348880"/>
            <a:ext cx="7239000" cy="4169744"/>
          </a:xfrm>
        </p:spPr>
        <p:txBody>
          <a:bodyPr/>
          <a:lstStyle/>
          <a:p>
            <a:r>
              <a:rPr lang="ru-RU" dirty="0" smtClean="0"/>
              <a:t>, если имеет место один из следующих </a:t>
            </a:r>
            <a:r>
              <a:rPr lang="ru-RU" i="1" dirty="0" smtClean="0"/>
              <a:t>критериев</a:t>
            </a:r>
            <a:r>
              <a:rPr lang="ru-RU" dirty="0" smtClean="0"/>
              <a:t>: </a:t>
            </a:r>
            <a:endParaRPr lang="ru-RU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2537456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1. Товары полностью произведены в данной стране: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071678"/>
            <a:ext cx="7239000" cy="4384058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полезные ископаемые, добытые на ее территории;</a:t>
            </a:r>
          </a:p>
          <a:p>
            <a:pPr hangingPunct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продукция растительного и животного происхождения с территории страны;</a:t>
            </a:r>
          </a:p>
          <a:p>
            <a:pPr hangingPunct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товары, произведенные в данной стране из перечисленных видов продукции</a:t>
            </a:r>
            <a:r>
              <a:rPr lang="ru-RU" dirty="0" smtClean="0"/>
              <a:t>.</a:t>
            </a:r>
          </a:p>
          <a:p>
            <a:pPr hangingPunct="0"/>
            <a:endParaRPr lang="ru-RU" dirty="0" smtClean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2537456"/>
          </a:xfrm>
        </p:spPr>
        <p:txBody>
          <a:bodyPr>
            <a:normAutofit fontScale="90000"/>
          </a:bodyPr>
          <a:lstStyle/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2. Товары подвергнуты достаточной переработке на территории данной страны (критерий достаточной переработки):</a:t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500306"/>
            <a:ext cx="7239000" cy="3955430"/>
          </a:xfrm>
        </p:spPr>
        <p:txBody>
          <a:bodyPr>
            <a:normAutofit fontScale="92500" lnSpcReduction="10000"/>
          </a:bodyPr>
          <a:lstStyle/>
          <a:p>
            <a:pPr hangingPunct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изменение товарной позиции по ТН ВЭД на уровне одного из первых   4-х знаков, произошедшее в результате переработки;</a:t>
            </a:r>
          </a:p>
          <a:p>
            <a:pPr hangingPunct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правило адвалорной доли - изменение стоимости товара, когда процентная доля стоимости использованных материалов, произведенных в других странах, составляет не более 50% стоимости готового товара.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251572"/>
          </a:xfrm>
        </p:spPr>
        <p:txBody>
          <a:bodyPr>
            <a:normAutofit fontScale="90000"/>
          </a:bodyPr>
          <a:lstStyle/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Не отвечают критериям достаточной переработки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22"/>
            <a:ext cx="7239000" cy="5241314"/>
          </a:xfrm>
        </p:spPr>
        <p:txBody>
          <a:bodyPr>
            <a:noAutofit/>
          </a:bodyPr>
          <a:lstStyle/>
          <a:p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1) операции по обеспечению сохранности товара во время его хранения или транспортировки;</a:t>
            </a:r>
          </a:p>
          <a:p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2) операции по подготовке товара к продаже и транспортировке (деление партии, формирование отправок, сортировка, переупаковка), а также по разборке и сборке упаковки;</a:t>
            </a:r>
          </a:p>
          <a:p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3) простые сборочные операции и операции по разборке товара;</a:t>
            </a:r>
          </a:p>
          <a:p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4) смешивание товаров (компонентов), которое не приводит к существенному отличию полученной продукции от исходных составляющих;</a:t>
            </a:r>
          </a:p>
          <a:p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5) убой животных и разделка (сортировка) мяса;</a:t>
            </a:r>
          </a:p>
          <a:p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6) мойка, чистка, удаление пыли, покрытие окисью, маслом или другими веществами;</a:t>
            </a:r>
          </a:p>
          <a:p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7) глажка или прессование текстиля (любые виды волокон и пряжи, тканые материалы из любых видов волокон и пряжи и изделия из них);</a:t>
            </a:r>
          </a:p>
          <a:p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8) операции по покраске или полировке;</a:t>
            </a:r>
          </a:p>
          <a:p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некоторые другие</a:t>
            </a:r>
            <a:endParaRPr lang="ru-RU" sz="19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Упаковка, в которой ввозится товар,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071678"/>
            <a:ext cx="7239000" cy="3357586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считается происходящей из той же развивающейся или наименее развитой страны, на которую распространяется тарифный преференциальный режим, что и сам товар.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Сертификат страны происхождения товара 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представляется таможенному органу при ввозе товаров из стран, которым ТС предоставляет тарифные преференции, для подтверждения таких преференций</a:t>
            </a:r>
          </a:p>
          <a:p>
            <a:pPr algn="ctr">
              <a:buNone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Сертификат страны происхождения товара может быть предоставлен в течение 1 года.</a:t>
            </a:r>
          </a:p>
          <a:p>
            <a:pPr algn="ctr">
              <a:buNone/>
            </a:pP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8000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836712"/>
            <a:ext cx="7239000" cy="5455628"/>
          </a:xfrm>
        </p:spPr>
        <p:txBody>
          <a:bodyPr>
            <a:normAutofit fontScale="925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Для удостоверения происхождения товара из развивающейся или наименее развитой страны,  декларант представляет  сертификат о происхождении  по форме "А", которая заполняется  на бумажном носителе в напечатанном виде на русском или английском языке.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 необходимости таможенные органы могут требовать перевода сертификата на государственный язык.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39431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85794"/>
            <a:ext cx="7239000" cy="5669942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Фактическое количество поставленного товара не должно превышать количество, указанное в сертификате, более чем на 5 %.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небольшую партию товаров (таможенной стоимостью, эквивалентной не более 5000 долларов США) представление сертификата не требуется.</a:t>
            </a:r>
            <a:r>
              <a:rPr lang="ru-RU" dirty="0" smtClean="0"/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этом случае экспортер может декларировать страну происхождения товара в коммерческих или других товаросопроводительных документах.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случае возникновения обоснованных сомнений относительно достоверности заявленных сведений о происхождении товара таможенный орган может потребовать предоставление сертификата о происхождении товара.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751638"/>
          </a:xfrm>
        </p:spPr>
        <p:txBody>
          <a:bodyPr>
            <a:norm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 зависимости от экономических целей государства таможенный тариф позволяет проводить политику: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14554"/>
            <a:ext cx="7239000" cy="4241182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Протекционизма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предусматривающего защиту национального производства от иностранной конкуренции на внутреннем рынке при помощи повышения таможенных пошлин на ввозимые на таможенную территорию иностранные товары.  </a:t>
            </a:r>
          </a:p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Фритредерства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- политику свободной торговли, направленную на поощрение импорта за счет установления минимального уровня ввозных таможенных пошлин или их обнуления.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965952"/>
          </a:xfrm>
        </p:spPr>
        <p:txBody>
          <a:bodyPr>
            <a:normAutofit fontScale="90000"/>
          </a:bodyPr>
          <a:lstStyle/>
          <a:p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Тарифные преференции предоставляются при одновременном выполнении следующих условий: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000240"/>
            <a:ext cx="7931224" cy="4455496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-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предоставление  сертификата о  происхождении товара;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  условие непосредственной закупки (у фирмы, зарегистрированной в данной стране);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 условие прямой отгрузки на единую таможенную территорию (за исключением транзита, ярмарки, выставки, т.е. когда товары находятся под таможенным контролем).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Декларация о происхождении товара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представляет собой заявление о стране происхождения, оформленное изготовителем, продавцом или отправителем в связи с вывозом товара, при условии, что в нем отражены сведения, позволяющие определить страну происхождения товара.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качестве такой декларации можно использовать коммерческие или любые другие документы, имеющие отношение к товарам.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60876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 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не требуется представление документа, подтверждающего страну происхождения: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1) если ввозимые на таможенную территорию товары заявляются к таможенной процедуре таможенного транзита или временного ввоза с полным освобождением от уплаты таможенных пошлин, налогов;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2) если товары перемещаются через таможенную границу физическими лицами для личного потребления;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3) если общая таможенная стоимость товаров, перемещаемых через таможенную границу, отправленных в одно и то же время одним и тем же способом одним и тем же отправителем в адрес одного получателя, не превышает сумму 200 евро;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4) в иных случаях, предусмотренных таможенным законодательством Таможенного союза.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4 вопрос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ru-RU" sz="4000" b="1" i="1" u="sng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4000" b="1" i="1" u="sng" dirty="0" smtClean="0">
                <a:latin typeface="Times New Roman" pitchFamily="18" charset="0"/>
                <a:cs typeface="Times New Roman" pitchFamily="18" charset="0"/>
              </a:rPr>
              <a:t>Нетарифные меры таможенного регулирования</a:t>
            </a: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МЕРЫ НЕТАРИФНОГО РЕГУЛИРОВАНИЯ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</a:t>
            </a:r>
          </a:p>
          <a:p>
            <a:pPr algn="ctr"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   это  комплекс мер ограничительно- запретительного характера,  применяемых с  целью защиты интересы государства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Цели нетарифных мер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1) охрана жизни и здоровья человека;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2) защита общественной морали и правопорядка;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3) охрана окружающей среды;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4) охрана животных и растений, культурных ценностей;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5) выполнение международных обязательств;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6) обеспечение обороны и безопасности страны.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210882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Товары, в отношении которых принимается решение о введении нетарифных мер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928934"/>
            <a:ext cx="7931224" cy="3526802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включаются в Единый перечень товаров.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Государства ЕАЭС в торговле с третьими странами могут в одностороннем порядке вводить и применять меры нетарифного регулирования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u="sng" dirty="0" smtClean="0">
                <a:latin typeface="Times New Roman" pitchFamily="18" charset="0"/>
                <a:cs typeface="Times New Roman" pitchFamily="18" charset="0"/>
              </a:rPr>
              <a:t>1) Запреты</a:t>
            </a:r>
            <a:endParaRPr lang="ru-RU" b="1" i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применяются при ввозе (вывозе) отдельных товаров из соображений  государственной безопасности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7239000" cy="153732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Ввоз в РФ и вывоз из РФ продукции военного назначения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428868"/>
            <a:ext cx="7239000" cy="4026868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 осуществлении военно-технического сотрудничества производятся в соответствии с решениями Президента РФ, Правительства РФ или Федеральной службы по военно-техническому сотрудничеству по лицензиям, выдаваемым Федеральной службой по военно-техническому сотрудничеству (ФСВТС)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608762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Запреты на ввоз товаров в страны ЕАЭС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571744"/>
            <a:ext cx="7239000" cy="3883992"/>
          </a:xfrm>
        </p:spPr>
        <p:txBody>
          <a:bodyPr>
            <a:norm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могут вводиться в качестве ответной меры на действия третьих стран.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Функции таможенного тарифа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1. Защитная</a:t>
            </a:r>
          </a:p>
          <a:p>
            <a:pPr algn="ctr"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2. Стимулирующая</a:t>
            </a:r>
          </a:p>
          <a:p>
            <a:pPr algn="ctr"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3. Международная</a:t>
            </a:r>
          </a:p>
          <a:p>
            <a:pPr algn="ctr"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4. Фискальная</a:t>
            </a:r>
          </a:p>
          <a:p>
            <a:pPr algn="ctr"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5. Ограничительная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Временные запреты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071678"/>
            <a:ext cx="7239000" cy="4384058"/>
          </a:xfrm>
        </p:spPr>
        <p:txBody>
          <a:bodyPr/>
          <a:lstStyle/>
          <a:p>
            <a:r>
              <a:rPr lang="ru-RU" dirty="0" smtClean="0"/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могут вводиться для предотвращения критического недостатка на внутреннем рынке продовольственных или иных товаров, являющихся существенно важными для внутреннего рынка.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u="sng" dirty="0" smtClean="0">
                <a:latin typeface="Times New Roman" pitchFamily="18" charset="0"/>
                <a:cs typeface="Times New Roman" pitchFamily="18" charset="0"/>
              </a:rPr>
              <a:t>2) Ограничения</a:t>
            </a:r>
            <a:endParaRPr lang="ru-RU" b="1" i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 </a:t>
            </a:r>
          </a:p>
          <a:p>
            <a:pPr algn="just"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могут устанавливаться   исходя из:</a:t>
            </a:r>
          </a:p>
          <a:p>
            <a:pPr algn="just">
              <a:buFontTx/>
              <a:buChar char="-"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соображений экономической политики,</a:t>
            </a:r>
          </a:p>
          <a:p>
            <a:pPr algn="just">
              <a:buFontTx/>
              <a:buChar char="-"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выполнения международных обязательств,</a:t>
            </a:r>
          </a:p>
          <a:p>
            <a:pPr algn="just">
              <a:buFontTx/>
              <a:buChar char="-"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защиты экономического суверенитета,</a:t>
            </a:r>
          </a:p>
          <a:p>
            <a:pPr algn="just">
              <a:buFontTx/>
              <a:buChar char="-"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защиты внутреннего потребительского рынка, </a:t>
            </a:r>
          </a:p>
          <a:p>
            <a:pPr algn="just">
              <a:buFontTx/>
              <a:buChar char="-"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в качестве ответной меры на дискриминационные  акции иностранных государств и их союзов </a:t>
            </a:r>
          </a:p>
          <a:p>
            <a:pPr algn="just">
              <a:buFontTx/>
              <a:buChar char="-"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по другим  основаниям.</a:t>
            </a:r>
          </a:p>
          <a:p>
            <a:pPr algn="ctr"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Для целей введения либо отмены меры 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85926"/>
            <a:ext cx="7239000" cy="4669810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государство-член ЕАЭС представляет в Евразийскую экономическую комиссию документы, содержащие сведения о наименовании товара, его коде ТН ВЭД ЕАЭС, характере предлагаемых мер и предполагаемом сроке их действия, а также обоснование необходимости введения или отмены мер;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если Комиссия не примет предложение государства-члена о введении таких мер, то оно может ввести такие меры в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одностороннем порядке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 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82307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 установлении  ограничений выпуск подпадающих под их действие товаров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500306"/>
            <a:ext cx="7239000" cy="3955430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производится таможенными органами только  на основе лицензии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или заключения (специального разрешительного документа) уполномоченного государственного органа.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u="sng" dirty="0" smtClean="0">
                <a:latin typeface="Times New Roman" pitchFamily="18" charset="0"/>
                <a:cs typeface="Times New Roman" pitchFamily="18" charset="0"/>
              </a:rPr>
              <a:t>3) Квотирование</a:t>
            </a:r>
            <a:endParaRPr lang="ru-RU" b="1" i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FontTx/>
              <a:buChar char="-"/>
            </a:pPr>
            <a:r>
              <a:rPr lang="ru-RU" sz="4000" smtClean="0">
                <a:latin typeface="Times New Roman" pitchFamily="18" charset="0"/>
                <a:cs typeface="Times New Roman" pitchFamily="18" charset="0"/>
              </a:rPr>
              <a:t>это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количественное ограничение ввоза (вывоза) отдельных </a:t>
            </a:r>
            <a:r>
              <a:rPr lang="ru-RU" sz="4000" smtClean="0">
                <a:latin typeface="Times New Roman" pitchFamily="18" charset="0"/>
                <a:cs typeface="Times New Roman" pitchFamily="18" charset="0"/>
              </a:rPr>
              <a:t>товаров </a:t>
            </a:r>
          </a:p>
          <a:p>
            <a:pPr algn="ctr">
              <a:buNone/>
            </a:pPr>
            <a:r>
              <a:rPr lang="ru-RU" sz="4000" smtClean="0">
                <a:latin typeface="Times New Roman" pitchFamily="18" charset="0"/>
                <a:cs typeface="Times New Roman" pitchFamily="18" charset="0"/>
              </a:rPr>
              <a:t>(тарифные квоты)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7239000" cy="2214578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Количественные ограничения применяются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500306"/>
            <a:ext cx="7239000" cy="3955430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при экспорте - только в отношении товаров, происходящих с территорий государств-членов ЕАЭС;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при импорте - только в отношении товаров, происходящих из третьих стран.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94382"/>
          </a:xfrm>
        </p:spPr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ЕЭК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9416"/>
            <a:ext cx="7239000" cy="3819848"/>
          </a:xfrm>
        </p:spPr>
        <p:txBody>
          <a:bodyPr>
            <a:normAutofit lnSpcReduction="1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распределяет объемы экспортной или импортной квот между государствами  союза;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определяет метод распределения долей квоты среди участников внешнеторговой деятельности;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распределяет объем импортной квоты между третьими странами.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32301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Квотирование поставок товаров  на экспорт может осуществляться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85992"/>
            <a:ext cx="7239000" cy="4169744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отношении товаров, экспортируемых в соответствии с международными обязательствами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а также в целях: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обеспечения национальной безопасности;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защиты внутреннего рынка 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60876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Распределение квот между участниками ВЭД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 выдачу лицензий 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786058"/>
            <a:ext cx="7239000" cy="3669678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осуществляют, как правило, путем проведения конкурса или аукциона до суммарного наполнения квоты.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94382"/>
          </a:xfrm>
        </p:spPr>
        <p:txBody>
          <a:bodyPr/>
          <a:lstStyle/>
          <a:p>
            <a:r>
              <a:rPr lang="ru-RU" i="1" u="sng" dirty="0" smtClean="0">
                <a:latin typeface="Times New Roman" pitchFamily="18" charset="0"/>
                <a:cs typeface="Times New Roman" pitchFamily="18" charset="0"/>
              </a:rPr>
              <a:t>4) Исключительное право</a:t>
            </a:r>
            <a:endParaRPr lang="ru-RU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Товары, на экспорт или импорт которых предоставляется исключительное право, а также порядок определения участников внешнеторговой деятельности, которым предоставляется такое исключительное право, определяются Евразийской экономической комиссией по предложению государства-члена ЕАЭС.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Таможенный тариф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065315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это систематизированный перечень товаров, облагаемых таможенными пошлинами 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0856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00108"/>
            <a:ext cx="7931224" cy="5455628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Экспорт или импорт товаров, в отношении которых участникам внешнеторговой деятельности предоставлено исключительное право, осуществляются на основании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исключительных лицензий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выдаваемых уполномоченным органом.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965952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Товары для которых установлено исключительное право: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3116"/>
            <a:ext cx="7239000" cy="4572032"/>
          </a:xfrm>
        </p:spPr>
        <p:txBody>
          <a:bodyPr>
            <a:norm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при экспорте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газ природный (в газообразном и сжиженном состоянии)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при импорте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спирт этиловый; 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  спиртные напитки;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табачные изделия, табачное сырье, табачные отходы. 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323010"/>
          </a:xfrm>
        </p:spPr>
        <p:txBody>
          <a:bodyPr>
            <a:normAutofit fontScale="90000"/>
          </a:bodyPr>
          <a:lstStyle/>
          <a:p>
            <a:pPr algn="ctr"/>
            <a:r>
              <a:rPr lang="ru-RU" i="1" u="sng" dirty="0" smtClean="0">
                <a:latin typeface="Times New Roman" pitchFamily="18" charset="0"/>
                <a:cs typeface="Times New Roman" pitchFamily="18" charset="0"/>
              </a:rPr>
              <a:t>5) Автоматическое лицензирование (наблюдение)</a:t>
            </a:r>
            <a:endParaRPr lang="ru-RU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3116"/>
            <a:ext cx="7239000" cy="4312620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Может быть введено в целях мониторинга динамики экспорта или импорта отдельных видов товаров</a:t>
            </a: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(дикие животные, дикорастущие растения; лекарственное сырье растительного и животного происхождения; коллекционные материалы по минералогии и биологии; информация о недрах; шифровальные средства).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25144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46"/>
            <a:ext cx="7239000" cy="5384190"/>
          </a:xfrm>
        </p:spPr>
        <p:txBody>
          <a:bodyPr>
            <a:norm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Экспорт или импорт товаров, в отношении которых введено автоматическое лицензирование (наблюдение), осуществляются при наличии разрешений, выданных уполномоченным органом.  (Министерство промышленности и торговли РФ)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323010"/>
          </a:xfrm>
        </p:spPr>
        <p:txBody>
          <a:bodyPr>
            <a:normAutofit fontScale="90000"/>
          </a:bodyPr>
          <a:lstStyle/>
          <a:p>
            <a:r>
              <a:rPr lang="ru-RU" i="1" u="sng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b="1" i="1" u="sng" dirty="0" smtClean="0">
                <a:latin typeface="Times New Roman" pitchFamily="18" charset="0"/>
                <a:cs typeface="Times New Roman" pitchFamily="18" charset="0"/>
              </a:rPr>
              <a:t>) Лицензирование </a:t>
            </a:r>
            <a:r>
              <a:rPr lang="ru-RU" i="1" u="sng" dirty="0" smtClean="0">
                <a:latin typeface="Times New Roman" pitchFamily="18" charset="0"/>
                <a:cs typeface="Times New Roman" pitchFamily="18" charset="0"/>
              </a:rPr>
              <a:t>в сфере внешней торговли товарами</a:t>
            </a:r>
            <a:endParaRPr lang="ru-RU" b="1" i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57364"/>
            <a:ext cx="7239000" cy="4598372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применяется, если в отношении этих товаров введены:</a:t>
            </a:r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количественные ограничения;</a:t>
            </a:r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исключительное право;</a:t>
            </a:r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разрешительный порядок;</a:t>
            </a:r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тарифная квота;</a:t>
            </a:r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импортная квота в качестве специальной защитной меры.</a:t>
            </a:r>
          </a:p>
          <a:p>
            <a:pPr algn="ctr"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Лицензирование реализуется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7239000" cy="5098438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путем выдачи уполномоченным органом участнику внешнеторговой деятельности лицензии на экспорт и (или) импорт товаров.</a:t>
            </a: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 выдачу  лицензии  уполномоченным органом взимается государственная пошлина (лицензионный сбор) в порядке и размере, предусмотренных законодательством государства-члена.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Уполномоченными органами выдаются следующие виды лицензий (в России Министерство промышленности и торговли 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Минпромторг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России):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разовая лицензия;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генеральная лицензия;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исключительная лицензия.</a:t>
            </a:r>
          </a:p>
          <a:p>
            <a:pPr>
              <a:buFontTx/>
              <a:buChar char="-"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u="sng" dirty="0" smtClean="0">
                <a:latin typeface="Times New Roman" pitchFamily="18" charset="0"/>
                <a:cs typeface="Times New Roman" pitchFamily="18" charset="0"/>
              </a:rPr>
              <a:t>7) Экспортный контроль</a:t>
            </a:r>
            <a:endParaRPr lang="ru-RU" b="1" i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pPr algn="ctr"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- это  система мер защиты национальных интересов, действующая в отношении товаров двойного назначения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Товары двойного назначения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000240"/>
            <a:ext cx="7239000" cy="3071834"/>
          </a:xfrm>
        </p:spPr>
        <p:txBody>
          <a:bodyPr/>
          <a:lstStyle/>
          <a:p>
            <a:r>
              <a:rPr lang="ru-RU" dirty="0" smtClean="0"/>
              <a:t>–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это товары, используемые в мирных целях, но при определенных условиях (в том числе и в результате переработки) могут быть использованы в военных целях.  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894514"/>
          </a:xfrm>
        </p:spPr>
        <p:txBody>
          <a:bodyPr>
            <a:no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Федеральная служба по техническому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и экспортному контролю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(ФСТЭК России)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428868"/>
            <a:ext cx="8147248" cy="4026868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Осуществляет предоставление лицензий на экспорт и импорт товаров двойного назначения. Выдает заключения о принадлежности (непринадлежности) товаров к категории товаров двойного назначения.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8) Государственная монополия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- это ввоз (вывоз) товаров по лицензиям, выдаваемым исключительно унитарным предприятиям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2394580"/>
          </a:xfrm>
        </p:spPr>
        <p:txBody>
          <a:bodyPr>
            <a:norm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 рамках Таможенного союза функционирует внутренний рынок товаров и с 16.07.2012 г. применяется </a:t>
            </a:r>
            <a:r>
              <a:rPr lang="ru-RU" sz="2800" i="1" u="sng" dirty="0" smtClean="0">
                <a:latin typeface="Times New Roman" pitchFamily="18" charset="0"/>
                <a:cs typeface="Times New Roman" pitchFamily="18" charset="0"/>
              </a:rPr>
              <a:t>Единый таможенный тариф</a:t>
            </a:r>
            <a:r>
              <a:rPr lang="ru-RU" sz="28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(ЕТТ ЕАЭС)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786058"/>
            <a:ext cx="7239000" cy="3669678"/>
          </a:xfrm>
        </p:spPr>
        <p:txBody>
          <a:bodyPr>
            <a:normAutofit lnSpcReduction="1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как  свод ставок таможенных пошлин, применяемых к товарам, ввозимым на таможенную территорию из третьих стран, систематизированный в соответствии с единой Товарной номенклатурой внешнеэкономической деятельности Евразийского экономического союза.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7) Контроль государственных органов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- это получение разрешений на ввоз (вывоз) отдельных товаров, в отношении которых соответствующие государственные органы являются компетентными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94382"/>
          </a:xfrm>
        </p:spPr>
        <p:txBody>
          <a:bodyPr>
            <a:normAutofit/>
          </a:bodyPr>
          <a:lstStyle/>
          <a:p>
            <a:r>
              <a:rPr lang="ru-RU" sz="3200" i="1" u="sng" dirty="0" smtClean="0">
                <a:latin typeface="Times New Roman" pitchFamily="18" charset="0"/>
                <a:cs typeface="Times New Roman" pitchFamily="18" charset="0"/>
              </a:rPr>
              <a:t>7а) Техническое регулирование</a:t>
            </a:r>
            <a:endParaRPr lang="ru-RU" sz="3200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00174"/>
            <a:ext cx="7239000" cy="4955562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предусматривает: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установление единых обязательных требований в технических регламентах  Союза;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недопустимость ограничения конкуренции при осуществлении оценки соответствия;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осуществление государственного контроля (надзора) за соблюдением требований технических регламентов Союза на основе гармонизации законодательства государств-членов;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гармонизация межгосударственных стандартов с международными и региональными стандартами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0" dirty="0" smtClean="0">
                <a:latin typeface="Times New Roman" pitchFamily="18" charset="0"/>
                <a:cs typeface="Times New Roman" pitchFamily="18" charset="0"/>
              </a:rPr>
              <a:t>Технические регламенты ТС</a:t>
            </a:r>
            <a:endParaRPr lang="ru-RU" b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принимаются в целях защиты жизни и здоровья человека, имущества, окружающей среды,  животных и растений, предупреждения действий, вводящих в заблуждение потребителей, а также в целях обеспечения энергетической эффективности и ресурсосбережения.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285728"/>
            <a:ext cx="7239000" cy="1357322"/>
          </a:xfrm>
        </p:spPr>
        <p:txBody>
          <a:bodyPr>
            <a:normAutofit/>
          </a:bodyPr>
          <a:lstStyle/>
          <a:p>
            <a:r>
              <a:rPr lang="ru-RU" sz="3200" b="0" dirty="0" smtClean="0">
                <a:latin typeface="Times New Roman" pitchFamily="18" charset="0"/>
                <a:cs typeface="Times New Roman" pitchFamily="18" charset="0"/>
              </a:rPr>
              <a:t>оформляется сертификат соответствия Тс</a:t>
            </a:r>
            <a:endParaRPr lang="ru-RU" sz="3200" b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85992"/>
            <a:ext cx="7239000" cy="4169744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единого образца, выдаваемый на основе акта экспертизы уполномоченными и аккредитованными сертифицирующими центрами.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22944"/>
          </a:xfrm>
        </p:spPr>
        <p:txBody>
          <a:bodyPr/>
          <a:lstStyle/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7б) </a:t>
            </a:r>
            <a:r>
              <a:rPr lang="ru-RU" i="1" u="sng" dirty="0" smtClean="0">
                <a:latin typeface="Times New Roman" pitchFamily="18" charset="0"/>
                <a:cs typeface="Times New Roman" pitchFamily="18" charset="0"/>
              </a:rPr>
              <a:t>Санитарные меры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санитарно-карантинный контроль применяется в отношении лиц, транспортных средств, а также подконтрольных санитарно-эпидемиологическому надзору  товаров, включенных в соответствии в единый перечень, подлежащей государственному санитарно-эпидемиологическому надзору</a:t>
            </a:r>
            <a:r>
              <a:rPr lang="ru-RU" dirty="0" smtClean="0"/>
              <a:t>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Контролирующим органом в РФ является Федеральная служба по надзору в сфере защиты прав потребителей и благополучия человека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u="sng" dirty="0" smtClean="0">
                <a:latin typeface="Times New Roman" pitchFamily="18" charset="0"/>
                <a:cs typeface="Times New Roman" pitchFamily="18" charset="0"/>
              </a:rPr>
              <a:t>7в) Ветеринарно-санитарные меры</a:t>
            </a:r>
            <a:endParaRPr lang="ru-RU" i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3116"/>
            <a:ext cx="7239000" cy="3357586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применяются в целях предотвращения ввоза и распространения возбудителей заразных болезней животных, в том числе общих для человека и животных в отношении ввозимых на таможенную территорию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Уполномоченным контролирующим органов в РФ является </a:t>
            </a:r>
            <a:r>
              <a:rPr lang="ru-RU" dirty="0" smtClean="0"/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Россельхознадзор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выдающим </a:t>
            </a:r>
            <a:r>
              <a:rPr lang="ru-RU" dirty="0" smtClean="0"/>
              <a:t>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ветеринарный сертификат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(разрешение).</a:t>
            </a:r>
          </a:p>
          <a:p>
            <a:pPr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u="sng" dirty="0" smtClean="0">
                <a:latin typeface="Times New Roman" pitchFamily="18" charset="0"/>
                <a:cs typeface="Times New Roman" pitchFamily="18" charset="0"/>
              </a:rPr>
              <a:t>7г) Карантинные фитосанитарные меры</a:t>
            </a:r>
            <a:endParaRPr lang="ru-RU" i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57364"/>
            <a:ext cx="7239000" cy="4598372"/>
          </a:xfrm>
        </p:spPr>
        <p:txBody>
          <a:bodyPr>
            <a:normAutofit lnSpcReduction="1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применяются в отношении продукции, включенной в перечень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подкарантинной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товаров, подлежащей карантинному фитосанитарному контролю (надзору) на таможенной границе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Уполномоченным контролирующим органов в РФ является </a:t>
            </a:r>
            <a:r>
              <a:rPr lang="ru-RU" dirty="0" smtClean="0"/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Россельхознадзор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выдающим</a:t>
            </a:r>
            <a:r>
              <a:rPr lang="ru-RU" i="1" dirty="0" smtClean="0"/>
              <a:t>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фитосанитарный сертификат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500042"/>
            <a:ext cx="7124728" cy="1428760"/>
          </a:xfrm>
        </p:spPr>
        <p:txBody>
          <a:bodyPr>
            <a:normAutofit fontScale="90000"/>
          </a:bodyPr>
          <a:lstStyle/>
          <a:p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Основными </a:t>
            </a:r>
            <a:r>
              <a:rPr lang="ru-RU" sz="3100" i="1" dirty="0" smtClean="0">
                <a:latin typeface="Times New Roman" pitchFamily="18" charset="0"/>
                <a:cs typeface="Times New Roman" pitchFamily="18" charset="0"/>
              </a:rPr>
              <a:t>целями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применения Единого таможенного тарифа   являются: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36"/>
            <a:ext cx="7239000" cy="5027000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обеспечение условий для эффективной интеграции в мировую экономику;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рационализация товарной структуры ввоза товаров на таможенную территорию;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поддержание рационального соотношения вывоза и ввоза товаров на таможенной территории;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создание условий для прогрессивных изменений в структуре производства и потребления товаров на таможенной территории;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поддержка отраслей экономики стран ЕАЭС.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772</TotalTime>
  <Words>2716</Words>
  <Application>Microsoft Office PowerPoint</Application>
  <PresentationFormat>Экран (4:3)</PresentationFormat>
  <Paragraphs>311</Paragraphs>
  <Slides>86</Slides>
  <Notes>2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86</vt:i4>
      </vt:variant>
    </vt:vector>
  </HeadingPairs>
  <TitlesOfParts>
    <vt:vector size="88" baseType="lpstr">
      <vt:lpstr>Тема Office</vt:lpstr>
      <vt:lpstr>Формула</vt:lpstr>
      <vt:lpstr>Презентация PowerPoint</vt:lpstr>
      <vt:lpstr>1 вопрос</vt:lpstr>
      <vt:lpstr>две группа методов государственного регулирования внешнеэкономической деятельности: </vt:lpstr>
      <vt:lpstr>Таможенный тариф </vt:lpstr>
      <vt:lpstr>В зависимости от экономических целей государства таможенный тариф позволяет проводить политику:</vt:lpstr>
      <vt:lpstr>Функции таможенного тарифа</vt:lpstr>
      <vt:lpstr>Таможенный тариф</vt:lpstr>
      <vt:lpstr>В рамках Таможенного союза функционирует внутренний рынок товаров и с 16.07.2012 г. применяется Единый таможенный тариф (ЕТТ ЕАЭС)</vt:lpstr>
      <vt:lpstr>Основными целями применения Единого таможенного тарифа   являются: </vt:lpstr>
      <vt:lpstr>Виды таможенного тарифа</vt:lpstr>
      <vt:lpstr>Схема таможенного тарифа</vt:lpstr>
      <vt:lpstr>Таможенная пошлина </vt:lpstr>
      <vt:lpstr>Зачисление и распределение сумм ввозных таможенных пошлин</vt:lpstr>
      <vt:lpstr>Суммы ввозных таможенных пошлин подлежат</vt:lpstr>
      <vt:lpstr>Нормативы распределения сумм ввозных таможенных пошлин для каждого государства-члена еаэс   </vt:lpstr>
      <vt:lpstr>Ставка таможенной пошлины </vt:lpstr>
      <vt:lpstr>Виды ставок таможенных пошлин, указанные в таможенном тарифе</vt:lpstr>
      <vt:lpstr>Определение суммы пошлины  с применением адвалорной ставки</vt:lpstr>
      <vt:lpstr>Определение суммы пошлины  с применением специфической  ставки ставки</vt:lpstr>
      <vt:lpstr>Смешанная (комбинированная) ставка предполагает</vt:lpstr>
      <vt:lpstr>Особые виды ставок</vt:lpstr>
      <vt:lpstr>Сезонные ставки</vt:lpstr>
      <vt:lpstr>Виды ставок таможенных пошлин в зависимости от страны происхождения товаров</vt:lpstr>
      <vt:lpstr>Не облагаются таможенными пошлинами товары, происходящие</vt:lpstr>
      <vt:lpstr>Освобождаются от уплаты таможенных пошлин</vt:lpstr>
      <vt:lpstr>2 вопрос</vt:lpstr>
      <vt:lpstr>Таможенные платежи </vt:lpstr>
      <vt:lpstr>Виды таможенных платежей </vt:lpstr>
      <vt:lpstr>ХАРАКТЕРИСТИКА ТАМОЖЕННЫХ ПЛАТЕЖЕЙ</vt:lpstr>
      <vt:lpstr>ВАРИАНТЫ ОБЕСПЕЧЕНИЯ УПЛАТЫ ТАМОЖЕННЫХ ПЛАТЕЖЕЙ</vt:lpstr>
      <vt:lpstr>АКЦИЗЫ</vt:lpstr>
      <vt:lpstr>ПОДАКЦИЗНЫЕ ТОВАРЫ</vt:lpstr>
      <vt:lpstr>НАЧИСЛЕНИЕ АКЦИЗОВ</vt:lpstr>
      <vt:lpstr>НАЧИСЛЕНИЕ АКЦИЗОВ</vt:lpstr>
      <vt:lpstr>НАЛОГ НА ДОБАВЛЕННУЮ СТОИМОСТЬ</vt:lpstr>
      <vt:lpstr>НАЧИСЛЕНИЕ НДС</vt:lpstr>
      <vt:lpstr>СТАВКИ НДС</vt:lpstr>
      <vt:lpstr>ТАМОЖЕННЫЕ СБОРЫ</vt:lpstr>
      <vt:lpstr>3 вопрос</vt:lpstr>
      <vt:lpstr>Документами, подтверждающими страну происхождения, являются:</vt:lpstr>
      <vt:lpstr>Сертификат о происхождении товара - </vt:lpstr>
      <vt:lpstr>Товар считается происходящим из данной страны</vt:lpstr>
      <vt:lpstr>1. Товары полностью произведены в данной стране:   </vt:lpstr>
      <vt:lpstr> 2. Товары подвергнуты достаточной переработке на территории данной страны (критерий достаточной переработки): </vt:lpstr>
      <vt:lpstr>Не отвечают критериям достаточной переработки: </vt:lpstr>
      <vt:lpstr>Упаковка, в которой ввозится товар, </vt:lpstr>
      <vt:lpstr>Сертификат страны происхождения товара </vt:lpstr>
      <vt:lpstr>Презентация PowerPoint</vt:lpstr>
      <vt:lpstr>Презентация PowerPoint</vt:lpstr>
      <vt:lpstr>Тарифные преференции предоставляются при одновременном выполнении следующих условий: </vt:lpstr>
      <vt:lpstr>Декларация о происхождении товара </vt:lpstr>
      <vt:lpstr> не требуется представление документа, подтверждающего страну происхождения: </vt:lpstr>
      <vt:lpstr>4 вопрос</vt:lpstr>
      <vt:lpstr>МЕРЫ НЕТАРИФНОГО РЕГУЛИРОВАНИЯ</vt:lpstr>
      <vt:lpstr>Цели нетарифных мер</vt:lpstr>
      <vt:lpstr>Товары, в отношении которых принимается решение о введении нетарифных мер</vt:lpstr>
      <vt:lpstr>1) Запреты</vt:lpstr>
      <vt:lpstr>Ввоз в РФ и вывоз из РФ продукции военного назначения </vt:lpstr>
      <vt:lpstr>Запреты на ввоз товаров в страны ЕАЭС </vt:lpstr>
      <vt:lpstr>Временные запреты </vt:lpstr>
      <vt:lpstr>2) Ограничения</vt:lpstr>
      <vt:lpstr>Для целей введения либо отмены меры  </vt:lpstr>
      <vt:lpstr>При установлении  ограничений выпуск подпадающих под их действие товаров </vt:lpstr>
      <vt:lpstr>3) Квотирование</vt:lpstr>
      <vt:lpstr>Количественные ограничения применяются </vt:lpstr>
      <vt:lpstr>ЕЭК </vt:lpstr>
      <vt:lpstr>Квотирование поставок товаров  на экспорт может осуществляться</vt:lpstr>
      <vt:lpstr>Распределение квот между участниками ВЭД  и выдачу лицензий  </vt:lpstr>
      <vt:lpstr>4) Исключительное право</vt:lpstr>
      <vt:lpstr>Презентация PowerPoint</vt:lpstr>
      <vt:lpstr>Товары для которых установлено исключительное право: </vt:lpstr>
      <vt:lpstr>5) Автоматическое лицензирование (наблюдение)</vt:lpstr>
      <vt:lpstr>Презентация PowerPoint</vt:lpstr>
      <vt:lpstr>6) Лицензирование в сфере внешней торговли товарами</vt:lpstr>
      <vt:lpstr>Лицензирование реализуется </vt:lpstr>
      <vt:lpstr>7) Экспортный контроль</vt:lpstr>
      <vt:lpstr>Товары двойного назначения </vt:lpstr>
      <vt:lpstr>Федеральная служба по техническому и экспортному контролю (ФСТЭК России)</vt:lpstr>
      <vt:lpstr>8) Государственная монополия</vt:lpstr>
      <vt:lpstr>7) Контроль государственных органов</vt:lpstr>
      <vt:lpstr>7а) Техническое регулирование</vt:lpstr>
      <vt:lpstr>Технические регламенты ТС</vt:lpstr>
      <vt:lpstr>оформляется сертификат соответствия Тс</vt:lpstr>
      <vt:lpstr>7б) Санитарные меры</vt:lpstr>
      <vt:lpstr>7в) Ветеринарно-санитарные меры</vt:lpstr>
      <vt:lpstr>7г) Карантинные фитосанитарные меры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2</dc:title>
  <dc:creator>1</dc:creator>
  <cp:lastModifiedBy>XSAQ</cp:lastModifiedBy>
  <cp:revision>63</cp:revision>
  <dcterms:created xsi:type="dcterms:W3CDTF">2012-01-09T08:22:44Z</dcterms:created>
  <dcterms:modified xsi:type="dcterms:W3CDTF">2021-03-01T09:24:50Z</dcterms:modified>
</cp:coreProperties>
</file>